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32" r:id="rId3"/>
    <p:sldId id="309" r:id="rId4"/>
    <p:sldId id="329" r:id="rId5"/>
    <p:sldId id="311" r:id="rId6"/>
    <p:sldId id="318" r:id="rId7"/>
    <p:sldId id="324" r:id="rId8"/>
    <p:sldId id="312" r:id="rId9"/>
    <p:sldId id="325" r:id="rId10"/>
    <p:sldId id="314" r:id="rId11"/>
    <p:sldId id="330" r:id="rId12"/>
    <p:sldId id="327" r:id="rId13"/>
    <p:sldId id="33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1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220" y="1649730"/>
            <a:ext cx="7438390" cy="4073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428116"/>
            <a:ext cx="7886712" cy="1325565"/>
          </a:xfrm>
        </p:spPr>
        <p:txBody>
          <a:bodyPr>
            <a:normAutofit fontScale="90000"/>
          </a:bodyPr>
          <a:p>
            <a:pPr algn="ctr"/>
            <a:r>
              <a:rPr lang="" altLang="en-US"/>
              <a:t>Representing hypotheses &amp; processes with transition matrices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(Important skill!!)</a:t>
            </a:r>
            <a:endParaRPr lang="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" y="2349500"/>
            <a:ext cx="3504565" cy="1325880"/>
          </a:xfrm>
        </p:spPr>
        <p:txBody>
          <a:bodyPr>
            <a:noAutofit/>
          </a:bodyPr>
          <a:p>
            <a:r>
              <a:rPr lang="x-none" altLang="en-US" sz="3200"/>
              <a:t>How many parameters for each?</a:t>
            </a:r>
            <a:br>
              <a:rPr lang="x-none" altLang="en-US" sz="3200"/>
            </a:br>
            <a:br>
              <a:rPr lang="x-none" altLang="en-US" sz="3200"/>
            </a:br>
            <a:r>
              <a:rPr lang="x-none" altLang="en-US" sz="3200"/>
              <a:t>What do the models suggest about evolution?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652"/>
          <a:stretch>
            <a:fillRect/>
          </a:stretch>
        </p:blipFill>
        <p:spPr>
          <a:xfrm>
            <a:off x="3439160" y="516890"/>
            <a:ext cx="5660390" cy="329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3580130"/>
            <a:ext cx="5705475" cy="327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1840" y="524510"/>
            <a:ext cx="5853430" cy="641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" altLang="en-US"/>
              <a:t>A.                                              B. </a:t>
            </a:r>
            <a:endParaRPr lang="" altLang="en-US"/>
          </a:p>
        </p:txBody>
      </p:sp>
      <p:sp>
        <p:nvSpPr>
          <p:cNvPr id="6" name="Rectangle 5"/>
          <p:cNvSpPr/>
          <p:nvPr/>
        </p:nvSpPr>
        <p:spPr>
          <a:xfrm>
            <a:off x="3291840" y="3633470"/>
            <a:ext cx="5853430" cy="641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" altLang="en-US"/>
              <a:t>C.                                              D.</a:t>
            </a:r>
            <a:endParaRPr lang="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chemeClr val="tx1"/>
                </a:solidFill>
              </a:rPr>
              <a:t>1. All substitutions equally likely</a:t>
            </a:r>
            <a:endParaRPr lang="x-none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3. Every site has equal probability of substitution</a:t>
            </a:r>
            <a:endParaRPr lang="x-none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4. Process is constant through time</a:t>
            </a:r>
            <a:endParaRPr lang="x-none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x-none" altLang="en-US">
                <a:solidFill>
                  <a:schemeClr val="tx1"/>
                </a:solidFill>
              </a:rPr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" y="79375"/>
            <a:ext cx="9059545" cy="1325880"/>
          </a:xfrm>
        </p:spPr>
        <p:txBody>
          <a:bodyPr/>
          <a:p>
            <a:pPr algn="ctr"/>
            <a:r>
              <a:rPr lang="x-none" altLang="en-US" sz="3200"/>
              <a:t>Dealing with among-site and time-heterogeneity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267460"/>
            <a:ext cx="7164070" cy="536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4420" y="349567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6015" y="628459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4615" y="-132715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Q matrix </a:t>
            </a:r>
            <a:r>
              <a:rPr lang="x-none" altLang="en-US" i="1"/>
              <a:t>(instantaneous rates)</a:t>
            </a:r>
            <a:endParaRPr lang="x-none" altLang="en-US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</a:t>
            </a:r>
            <a:r>
              <a:rPr lang="x-none" altLang="en-US" sz="4800" i="1">
                <a:latin typeface="Courier" charset="0"/>
                <a:cs typeface="Courier" charset="0"/>
              </a:rPr>
              <a:t>A    C    G    T</a:t>
            </a:r>
            <a:br>
              <a:rPr lang="x-none" altLang="en-US" sz="4800" i="1">
                <a:latin typeface="Courier" charset="0"/>
                <a:cs typeface="Courier" charset="0"/>
              </a:rPr>
            </a:br>
            <a:endParaRPr lang="x-none" altLang="en-US" sz="4800" i="1">
              <a:latin typeface="Courier" charset="0"/>
              <a:cs typeface="Courier" charset="0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</a:rPr>
              <a:t>A   -3β  </a:t>
            </a:r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β 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C    β  -3β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G    β    β  -3β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T    β    β     β   -3β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298055" y="255397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Site-specific rates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Rate categories set by a discrete gamma distribution (e.g. 4 rate categories)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br>
              <a:rPr lang="x-none" altLang="en-US">
                <a:latin typeface="Ubuntu" panose="020B0604030602030204" charset="0"/>
                <a:cs typeface="Ubuntu" panose="020B0604030602030204" charset="0"/>
              </a:rPr>
            </a:b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Estimate </a:t>
            </a:r>
            <a:r>
              <a:rPr lang="x-none" altLang="en-US" i="1">
                <a:latin typeface="Ubuntu" panose="020B0604030602030204" charset="0"/>
                <a:cs typeface="Ubuntu" panose="020B0604030602030204" charset="0"/>
              </a:rPr>
              <a:t>α</a:t>
            </a:r>
            <a:endParaRPr lang="x-none" altLang="en-US" i="1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x-none" altLang="en-US" i="1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Site likelihoods calculated for each rate category and summed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" + G " </a:t>
            </a:r>
            <a:r>
              <a:rPr lang="" altLang="x-none">
                <a:latin typeface="Ubuntu" panose="020B0604030602030204" charset="0"/>
                <a:cs typeface="Ubuntu" panose="020B0604030602030204" charset="0"/>
              </a:rPr>
              <a:t>or “ + Г ”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(e.g. HKY85 + I + G)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endParaRPr lang="x-none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i="1"/>
              <a:t>Transition probabilities:</a:t>
            </a:r>
            <a:endParaRPr lang="x-none" alt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3141980" y="3190240"/>
            <a:ext cx="392176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P = e</a:t>
            </a:r>
            <a:r>
              <a:rPr lang="x-none" altLang="en-US" sz="6000" baseline="30000">
                <a:latin typeface="Courier 10 Pitch" charset="0"/>
              </a:rPr>
              <a:t>Qt</a:t>
            </a:r>
            <a:r>
              <a:rPr lang="x-none" altLang="en-US" sz="6000">
                <a:latin typeface="Courier 10 Pitch" charset="0"/>
              </a:rPr>
              <a:t> </a:t>
            </a:r>
            <a:endParaRPr lang="x-none" altLang="en-US" sz="6000">
              <a:latin typeface="Courier 10 Pitch" charset="0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223510" y="3986530"/>
            <a:ext cx="428625" cy="517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67480" y="4654550"/>
            <a:ext cx="365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latin typeface="Arial" panose="020B0604020202020204" pitchFamily="34" charset="0"/>
              </a:rPr>
              <a:t>Matrix exponentiation</a:t>
            </a:r>
            <a:endParaRPr lang="x-none" altLang="en-US" sz="2800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955800"/>
            <a:ext cx="1812290" cy="1090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190240"/>
            <a:ext cx="1821815" cy="1051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" y="4361180"/>
            <a:ext cx="1783715" cy="1104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5" y="5610225"/>
            <a:ext cx="1786890" cy="112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815" y="702945"/>
            <a:ext cx="6868160" cy="6837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</a:t>
            </a:r>
            <a:endParaRPr lang="x-none" altLang="en-US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33718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JC69 is our most basic model. We will be able to do amazing things with generalizations of this one model! 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β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β    β 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β     β 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6991985" y="24663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-62229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Kimura 2 Parameter model: K2P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892425" y="1865630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 β    α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 β   α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α     β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 α     β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662680" y="258445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787005" y="25298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4570" y="3743960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921385"/>
            <a:ext cx="252603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Our general CTM</a:t>
            </a:r>
            <a:r>
              <a:rPr lang="" altLang="x-none"/>
              <a:t>C</a:t>
            </a:r>
            <a:r>
              <a:rPr lang="x-none" altLang="en-US"/>
              <a:t> model: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628775"/>
            <a:ext cx="6982460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Differences between statistical phylogenetics and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260"/>
            <a:ext cx="7886700" cy="47148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" altLang="x-none" sz="2600"/>
              <a:t>B</a:t>
            </a:r>
            <a:r>
              <a:rPr lang="x-none" altLang="en-US" sz="2600"/>
              <a:t>ranch lengths in expected </a:t>
            </a:r>
            <a:r>
              <a:rPr lang="" altLang="x-none" sz="2600"/>
              <a:t>#</a:t>
            </a:r>
            <a:r>
              <a:rPr lang="x-none" altLang="en-US" sz="2600"/>
              <a:t> of changes </a:t>
            </a:r>
            <a:r>
              <a:rPr lang="" altLang="x-none" sz="2600"/>
              <a:t>vs.</a:t>
            </a:r>
            <a:r>
              <a:rPr lang="x-none" altLang="en-US" sz="2600"/>
              <a:t> minimum # of changes</a:t>
            </a:r>
            <a:endParaRPr lang="x-none" altLang="en-US" sz="2600"/>
          </a:p>
          <a:p>
            <a:pPr marL="0" indent="0">
              <a:buNone/>
            </a:pPr>
            <a:r>
              <a:rPr lang="" altLang="x-none" sz="2600"/>
              <a:t>P</a:t>
            </a:r>
            <a:r>
              <a:rPr lang="x-none" altLang="en-US" sz="2600"/>
              <a:t>robabilistically incorporate all possible paths, not just the shortest path</a:t>
            </a:r>
            <a:endParaRPr lang="x-none" altLang="en-US" sz="2600"/>
          </a:p>
          <a:p>
            <a:pPr marL="0" indent="0">
              <a:buNone/>
            </a:pPr>
            <a:r>
              <a:rPr lang="" altLang="x-none" sz="2600"/>
              <a:t>F</a:t>
            </a:r>
            <a:r>
              <a:rPr lang="x-none" altLang="en-US" sz="2600"/>
              <a:t>lex</a:t>
            </a:r>
            <a:r>
              <a:rPr lang="" altLang="x-none" sz="2600"/>
              <a:t>i</a:t>
            </a:r>
            <a:r>
              <a:rPr lang="x-none" altLang="en-US" sz="2600"/>
              <a:t>bility to modify and compare models</a:t>
            </a:r>
            <a:endParaRPr lang="x-none" altLang="en-US" sz="2600"/>
          </a:p>
          <a:p>
            <a:pPr marL="0" indent="0">
              <a:buNone/>
            </a:pPr>
            <a:r>
              <a:rPr lang="" sz="2600"/>
              <a:t>Can easily c</a:t>
            </a:r>
            <a:r>
              <a:rPr lang="x-none" altLang="en-US" sz="2600"/>
              <a:t>onvert branch lengths to time (w</a:t>
            </a:r>
            <a:r>
              <a:rPr lang="" altLang="x-none" sz="2600"/>
              <a:t>/</a:t>
            </a:r>
            <a:r>
              <a:rPr lang="x-none" altLang="en-US" sz="2600"/>
              <a:t>fossils or other constraints)</a:t>
            </a:r>
            <a:endParaRPr lang="x-none" altLang="en-US" sz="2600"/>
          </a:p>
          <a:p>
            <a:pPr marL="0" indent="0">
              <a:buNone/>
            </a:pPr>
            <a:r>
              <a:rPr lang="" altLang="x-none" sz="2600"/>
              <a:t>All data informative</a:t>
            </a:r>
            <a:r>
              <a:rPr lang="x-none" altLang="en-US" sz="2600"/>
              <a:t>, not just parsimony-informative sites</a:t>
            </a:r>
            <a:endParaRPr lang="x-none" altLang="en-US" sz="2600"/>
          </a:p>
          <a:p>
            <a:endParaRPr lang="x-none" altLang="en-US"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3495</Words>
  <Application>WPS Presentation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SimSun</vt:lpstr>
      <vt:lpstr>Wingdings</vt:lpstr>
      <vt:lpstr>微软雅黑</vt:lpstr>
      <vt:lpstr>Arial Unicode MS</vt:lpstr>
      <vt:lpstr>Calibri</vt:lpstr>
      <vt:lpstr>Trebuchet MS</vt:lpstr>
      <vt:lpstr>Courier 10 Pitch</vt:lpstr>
      <vt:lpstr>Gubbi</vt:lpstr>
      <vt:lpstr>Ubuntu</vt:lpstr>
      <vt:lpstr>Courier</vt:lpstr>
      <vt:lpstr>MT Extra</vt:lpstr>
      <vt:lpstr>Times New Roman</vt:lpstr>
      <vt:lpstr>Office Theme</vt:lpstr>
      <vt:lpstr>PowerPoint 演示文稿</vt:lpstr>
      <vt:lpstr>Jukes-Cantor Model (JC69)</vt:lpstr>
      <vt:lpstr>Jukes-Cantor Model (JC69)</vt:lpstr>
      <vt:lpstr>PowerPoint 演示文稿</vt:lpstr>
      <vt:lpstr>Back to biology - Are JC69's assumptions realistic? </vt:lpstr>
      <vt:lpstr>Back to biology - Are JC69's assumptions realistic? </vt:lpstr>
      <vt:lpstr>PowerPoint 演示文稿</vt:lpstr>
      <vt:lpstr>Our general CTMP model:</vt:lpstr>
      <vt:lpstr>Differences between statistical phylogenetics and parsimony</vt:lpstr>
      <vt:lpstr>PowerPoint 演示文稿</vt:lpstr>
      <vt:lpstr>How many parameters for each?  What do the models suggest about evolution?</vt:lpstr>
      <vt:lpstr>Back to biology - Are JC69's assumptions realistic? </vt:lpstr>
      <vt:lpstr>Dealing with among-site and time-heterogeneity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Among-site rate variation</vt:lpstr>
      <vt:lpstr>PowerPoint 演示文稿</vt:lpstr>
      <vt:lpstr>Site-specific rates</vt:lpstr>
      <vt:lpstr>PowerPoint 演示文稿</vt:lpstr>
      <vt:lpstr>PowerPoint 演示文稿</vt:lpstr>
      <vt:lpstr>PowerPoint 演示文稿</vt:lpstr>
      <vt:lpstr>PowerPoint 演示文稿</vt:lpstr>
      <vt:lpstr>Invariable sites model</vt:lpstr>
      <vt:lpstr>Gamma-distributed rates</vt:lpstr>
      <vt:lpstr>Discretizing the Gamma distribution</vt:lpstr>
      <vt:lpstr>OK...but how do we decide which model to use?!?!</vt:lpstr>
      <vt:lpstr>Model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12</cp:revision>
  <dcterms:created xsi:type="dcterms:W3CDTF">2020-09-10T14:06:11Z</dcterms:created>
  <dcterms:modified xsi:type="dcterms:W3CDTF">2020-09-10T14:06:11Z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